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0" r:id="rId3"/>
    <p:sldId id="261" r:id="rId4"/>
    <p:sldId id="349" r:id="rId5"/>
    <p:sldId id="270" r:id="rId6"/>
    <p:sldId id="338" r:id="rId7"/>
    <p:sldId id="339" r:id="rId8"/>
    <p:sldId id="340" r:id="rId9"/>
    <p:sldId id="344" r:id="rId10"/>
    <p:sldId id="280" r:id="rId11"/>
    <p:sldId id="347" r:id="rId12"/>
    <p:sldId id="345" r:id="rId13"/>
    <p:sldId id="300" r:id="rId14"/>
    <p:sldId id="282" r:id="rId15"/>
    <p:sldId id="283" r:id="rId16"/>
    <p:sldId id="284" r:id="rId17"/>
    <p:sldId id="285" r:id="rId18"/>
    <p:sldId id="274" r:id="rId19"/>
    <p:sldId id="350" r:id="rId20"/>
    <p:sldId id="263" r:id="rId21"/>
    <p:sldId id="264" r:id="rId22"/>
    <p:sldId id="267" r:id="rId23"/>
    <p:sldId id="262" r:id="rId24"/>
    <p:sldId id="265" r:id="rId25"/>
    <p:sldId id="268" r:id="rId26"/>
    <p:sldId id="266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2" r:id="rId35"/>
    <p:sldId id="298" r:id="rId36"/>
    <p:sldId id="299" r:id="rId37"/>
    <p:sldId id="303" r:id="rId38"/>
    <p:sldId id="360" r:id="rId39"/>
    <p:sldId id="302" r:id="rId40"/>
    <p:sldId id="310" r:id="rId41"/>
    <p:sldId id="308" r:id="rId42"/>
    <p:sldId id="306" r:id="rId43"/>
    <p:sldId id="307" r:id="rId44"/>
    <p:sldId id="309" r:id="rId45"/>
    <p:sldId id="304" r:id="rId46"/>
    <p:sldId id="312" r:id="rId47"/>
    <p:sldId id="316" r:id="rId48"/>
    <p:sldId id="324" r:id="rId49"/>
    <p:sldId id="332" r:id="rId50"/>
    <p:sldId id="333" r:id="rId51"/>
    <p:sldId id="325" r:id="rId52"/>
    <p:sldId id="323" r:id="rId53"/>
    <p:sldId id="326" r:id="rId54"/>
    <p:sldId id="315" r:id="rId55"/>
    <p:sldId id="361" r:id="rId56"/>
    <p:sldId id="327" r:id="rId57"/>
    <p:sldId id="352" r:id="rId58"/>
    <p:sldId id="353" r:id="rId59"/>
    <p:sldId id="355" r:id="rId60"/>
    <p:sldId id="357" r:id="rId61"/>
    <p:sldId id="358" r:id="rId62"/>
    <p:sldId id="359" r:id="rId63"/>
    <p:sldId id="33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3" autoAdjust="0"/>
    <p:restoredTop sz="94624" autoAdjust="0"/>
  </p:normalViewPr>
  <p:slideViewPr>
    <p:cSldViewPr>
      <p:cViewPr>
        <p:scale>
          <a:sx n="70" d="100"/>
          <a:sy n="70" d="100"/>
        </p:scale>
        <p:origin x="-158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4BA6D-C772-4475-BD9C-CEC223906B6E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44E97-7CC1-46C1-9FA2-7C4485DC07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44E97-7CC1-46C1-9FA2-7C4485DC07D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F9D63-E436-4385-B731-DC4E85A04457}" type="datetimeFigureOut">
              <a:rPr lang="en-US" smtClean="0"/>
              <a:pPr/>
              <a:t>3/22/2012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ZenTill\Desktop\Second_Presentation\02_videos\figure1.avi" TargetMode="Externa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95800" y="769203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Wind </a:t>
            </a:r>
            <a:r>
              <a:rPr lang="en-US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Energy Systems </a:t>
            </a:r>
            <a:endParaRPr lang="en-US" sz="2400" b="1" i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History , Technology , Simulation</a:t>
            </a:r>
            <a:endParaRPr lang="en-US" sz="24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338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Presented by</a:t>
            </a:r>
          </a:p>
          <a:p>
            <a:r>
              <a:rPr lang="en-US" sz="2000" b="1" i="1" dirty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000" b="1" i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  --  </a:t>
            </a:r>
            <a:r>
              <a:rPr lang="en-US" sz="2000" b="1" i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M.Senthil</a:t>
            </a:r>
            <a:r>
              <a:rPr lang="en-US" sz="2000" b="1" i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000" b="1" i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Kumaran</a:t>
            </a:r>
            <a:endParaRPr lang="en-US" sz="2000" b="1" i="1" dirty="0" smtClean="0">
              <a:ln w="1905"/>
              <a:solidFill>
                <a:schemeClr val="bg2">
                  <a:lumMod val="1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000" b="1" i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                           </a:t>
            </a:r>
            <a:r>
              <a:rPr lang="en-US" sz="2000" b="1" i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ZnTill</a:t>
            </a:r>
            <a:r>
              <a:rPr lang="en-US" sz="2000" b="1" i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[ ]</a:t>
            </a:r>
            <a:endParaRPr lang="en-US" sz="2000" b="1" i="1" dirty="0">
              <a:ln w="1905"/>
              <a:solidFill>
                <a:schemeClr val="bg2">
                  <a:lumMod val="1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5626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Value has a Value only if its Value is Valued </a:t>
            </a:r>
          </a:p>
          <a:p>
            <a:r>
              <a:rPr lang="en-US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       - Bryan Dyson – Former CEO -Coca Cola</a:t>
            </a:r>
            <a:endParaRPr lang="en-US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419600" y="2133600"/>
            <a:ext cx="4724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43400" y="457200"/>
            <a:ext cx="4800600" cy="1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33800" y="6477000"/>
            <a:ext cx="54102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3048000"/>
            <a:ext cx="54102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3962400" cy="838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7" name="Picture 3" descr="C:\Users\mskumaran\Desktop\wind_power_u_s__turb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200400"/>
            <a:ext cx="42672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images\art-pencils_s600x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5338347"/>
            <a:ext cx="1447800" cy="14434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0" y="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CWET  Funding in SSN College of Engineering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" y="2819400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STUDY AND CONTROL OF WEAK GRID CONNECTED MATRIX CONVERTER BASED DFIG SYSTEMS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6002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From the Department of Research </a:t>
            </a:r>
            <a:r>
              <a:rPr lang="en-US" sz="2800" b="1" dirty="0" smtClean="0"/>
              <a:t>and Development</a:t>
            </a:r>
            <a:endParaRPr lang="en-US" sz="28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286000" y="4419600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Principal Investigator – Dr Ranganth Muthu</a:t>
            </a: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images\art-pencils_s600x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5338347"/>
            <a:ext cx="1447800" cy="14434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8600" y="2667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TECHNOLOGY   OF WIND POWER 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68069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Types of Wind Energy Conversion Systems  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52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28600" y="1789093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arenR"/>
            </a:pPr>
            <a:r>
              <a:rPr lang="en-US" sz="2800" dirty="0" smtClean="0"/>
              <a:t>Fixed Speed Wind Energy Systems. </a:t>
            </a:r>
            <a:r>
              <a:rPr lang="en-US" sz="2400" dirty="0" smtClean="0"/>
              <a:t>[ Converter less]</a:t>
            </a:r>
            <a:endParaRPr lang="en-US" sz="2800" dirty="0" smtClean="0"/>
          </a:p>
          <a:p>
            <a:pPr marL="514350" indent="-514350" algn="just">
              <a:buAutoNum type="arabicParenR"/>
            </a:pPr>
            <a:r>
              <a:rPr lang="en-US" sz="2800" dirty="0" smtClean="0">
                <a:solidFill>
                  <a:srgbClr val="0070C0"/>
                </a:solidFill>
              </a:rPr>
              <a:t>Variable Speed Wind energy Systems. </a:t>
            </a:r>
            <a:r>
              <a:rPr lang="en-US" sz="2400" dirty="0" smtClean="0">
                <a:solidFill>
                  <a:srgbClr val="0070C0"/>
                </a:solidFill>
              </a:rPr>
              <a:t>[ Converter Based]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3313093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arenR"/>
            </a:pPr>
            <a:r>
              <a:rPr lang="en-US" sz="2800" dirty="0" smtClean="0"/>
              <a:t>Wind Energy Systems Employing Full Converters </a:t>
            </a:r>
            <a:r>
              <a:rPr lang="en-US" sz="1600" dirty="0" smtClean="0"/>
              <a:t>[PMSG , SCIG]</a:t>
            </a:r>
            <a:endParaRPr lang="en-US" sz="2800" dirty="0" smtClean="0"/>
          </a:p>
          <a:p>
            <a:pPr marL="514350" indent="-514350" algn="just">
              <a:buAutoNum type="arabicParenR"/>
            </a:pPr>
            <a:r>
              <a:rPr lang="en-US" sz="2800" dirty="0" smtClean="0">
                <a:solidFill>
                  <a:srgbClr val="0070C0"/>
                </a:solidFill>
              </a:rPr>
              <a:t>Wind energy Systems Employing Partial Converters.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[DFIG]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5065693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arenR"/>
            </a:pPr>
            <a:r>
              <a:rPr lang="en-US" sz="2800" dirty="0" smtClean="0"/>
              <a:t>Wind Energy Systems Employing PMSG</a:t>
            </a:r>
            <a:r>
              <a:rPr lang="en-US" sz="2000" dirty="0" smtClean="0"/>
              <a:t>.</a:t>
            </a:r>
            <a:r>
              <a:rPr lang="en-US" sz="1600" dirty="0" smtClean="0"/>
              <a:t>[WSWECS]</a:t>
            </a:r>
            <a:endParaRPr lang="en-US" sz="2800" dirty="0" smtClean="0"/>
          </a:p>
          <a:p>
            <a:pPr marL="514350" indent="-514350" algn="just">
              <a:buAutoNum type="arabicParenR"/>
            </a:pPr>
            <a:r>
              <a:rPr lang="en-US" sz="2800" dirty="0" smtClean="0">
                <a:solidFill>
                  <a:srgbClr val="0070C0"/>
                </a:solidFill>
              </a:rPr>
              <a:t>Wind energy Systems Employing IG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r>
              <a:rPr lang="en-US" sz="1600" dirty="0" smtClean="0">
                <a:solidFill>
                  <a:srgbClr val="0070C0"/>
                </a:solidFill>
              </a:rPr>
              <a:t> [WSWECS or FSWECS]</a:t>
            </a:r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179493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Speed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28295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Power Converter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1000" y="4466273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Electrical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ZenTill\Desktop\Wind_Systems\images\blade_theory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838200"/>
            <a:ext cx="3962399" cy="36576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Blade Theory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668482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C:\Users\ZenTill\Desktop\Wind_Systems\images\blade_theory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" y="4495799"/>
            <a:ext cx="3962400" cy="2286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/>
          <p:cNvSpPr/>
          <p:nvPr/>
        </p:nvSpPr>
        <p:spPr>
          <a:xfrm>
            <a:off x="4343400" y="852055"/>
            <a:ext cx="4724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Angle of incidence increases as velocity of wind increases.</a:t>
            </a:r>
          </a:p>
          <a:p>
            <a:pPr algn="just"/>
            <a:r>
              <a:rPr lang="en-US" sz="2000" dirty="0" smtClean="0"/>
              <a:t>Airﬂow ceases to be laminar and creates a wooing  effect on the aerofoil.</a:t>
            </a:r>
          </a:p>
          <a:p>
            <a:pPr algn="just"/>
            <a:r>
              <a:rPr lang="en-US" sz="2000" dirty="0" smtClean="0"/>
              <a:t>This induces a deferential pressure that reduces the lift and increases abruptly the drag. </a:t>
            </a:r>
          </a:p>
          <a:p>
            <a:pPr algn="just"/>
            <a:r>
              <a:rPr lang="en-US" sz="2000" dirty="0" smtClean="0"/>
              <a:t>Changes in lift fL and drag fD forces lead to a large increment in the axial thrust force fT whereas the tangential force fr decreases slightly.</a:t>
            </a:r>
          </a:p>
          <a:p>
            <a:pPr algn="just"/>
            <a:r>
              <a:rPr lang="en-US" sz="2000" dirty="0" smtClean="0"/>
              <a:t>As a result, the aerodynamic torque and power decrease. It is said that the turbine stalls. An undesirable consequence of stall regulation is the increased thrust that causes heavier aerodynamic loads.</a:t>
            </a:r>
            <a:endParaRPr lang="en-US" sz="2000" dirty="0"/>
          </a:p>
        </p:txBody>
      </p:sp>
      <p:pic>
        <p:nvPicPr>
          <p:cNvPr id="3074" name="Picture 2" descr="C:\Users\ZenTill\Desktop\Wind_Systems\images\wind-turbine-blad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5867400"/>
            <a:ext cx="1295400" cy="99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ZenTill\Desktop\Wind_Systems\images\ist2_10913574-goldfish-jumping-from-small-to-bigger-bow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36933"/>
            <a:ext cx="4572000" cy="3421067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>
            <a:off x="0" y="1600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181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Go from FSWECS to VSWECS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22860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It sees from blade theory stall regulation happening in FSWECS  increases thrust that causes heavier aerodynamic loads.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04800" y="35052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Poor Operating efficiency – Because of uncontrollable angle of incidence in Fixed Pitch system  - [ Power coefficient comes down for high TSR] 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1905000" y="685800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&amp; from Fixed pitch to Variable pitch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000" y="5562600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Advantage-</a:t>
            </a:r>
          </a:p>
          <a:p>
            <a:pPr algn="just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Cheap and Dose not contain any Power Electronic Systems – Employs  SFIG  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Go from FSWE to VSWE - Diagrammatic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4338" name="Picture 2" descr="C:\Users\ZenTill\Desktop\Wind_Systems\images\fixed_pitch_fixed_spe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85006"/>
            <a:ext cx="4495800" cy="3077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339" name="Picture 3" descr="C:\Users\ZenTill\Desktop\Wind_Systems\images\variable_speed_variable_P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0"/>
            <a:ext cx="4114800" cy="3121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8600" y="4114800"/>
            <a:ext cx="44196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Fixed Speed WECS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At only one wind speed it works with max </a:t>
            </a:r>
            <a:r>
              <a:rPr lang="el-GR" sz="2400" dirty="0" smtClean="0"/>
              <a:t>η</a:t>
            </a:r>
            <a:endParaRPr lang="en-US" sz="2800" dirty="0" smtClean="0"/>
          </a:p>
          <a:p>
            <a:pPr marL="457200" indent="-457200" algn="just">
              <a:buAutoNum type="arabicParenR"/>
            </a:pPr>
            <a:r>
              <a:rPr lang="en-US" sz="2000" dirty="0" smtClean="0"/>
              <a:t>At higher wind speeds Stalling happens . – Less Power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0" y="762000"/>
            <a:ext cx="441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Variable Speed WECS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Below rated Wind Speeds it operates with variable speed to give max </a:t>
            </a:r>
            <a:r>
              <a:rPr lang="el-GR" sz="2000" dirty="0" smtClean="0"/>
              <a:t>η</a:t>
            </a:r>
            <a:endParaRPr lang="en-US" sz="2800" dirty="0" smtClean="0"/>
          </a:p>
          <a:p>
            <a:pPr marL="457200" indent="-457200" algn="just">
              <a:buAutoNum type="arabicParenR"/>
            </a:pPr>
            <a:r>
              <a:rPr lang="en-US" sz="2000" dirty="0" smtClean="0"/>
              <a:t>At higher wind speeds it operates with variable pitch to give max </a:t>
            </a:r>
            <a:r>
              <a:rPr lang="el-GR" sz="2000" dirty="0" smtClean="0"/>
              <a:t>η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ZenTill\Desktop\Wind_Systems\images\ist2_11070249-goldfish-jumping-out-of-fishbowl-lured-by-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267200"/>
            <a:ext cx="3657601" cy="2514601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>
            <a:off x="0" y="1447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637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524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Go from Full Converter to Partial Converter based System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1721584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In a Full converter the entire power has to be handled by the converter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More Cost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Which leads to more switching losses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More stresses on Power Electronic Devices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Poor Efficiency – Less wind speed range of operation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3855184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In Partial Converter the only 30% of the entire power is handled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Less Cost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Less Switching Losses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Less Stresses on the Power Electronic Devices</a:t>
            </a:r>
          </a:p>
          <a:p>
            <a:pPr marL="457200" indent="-457200" algn="just">
              <a:buAutoNum type="arabicParenR"/>
            </a:pPr>
            <a:r>
              <a:rPr lang="en-US" sz="2000" dirty="0" smtClean="0"/>
              <a:t>Greater Efficiency –  wide wind speed range of operation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5766137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Disadvantage</a:t>
            </a:r>
          </a:p>
          <a:p>
            <a:pPr marL="457200" indent="-457200" algn="just">
              <a:buAutoNum type="arabicParenR"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DFIG Employs Slip Rings for Rotor control which leads to sparking</a:t>
            </a:r>
          </a:p>
          <a:p>
            <a:pPr algn="just"/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274941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153329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8600" y="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Go from Full Converter to Partial Converter based System -Diagrammatic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362" name="Picture 2" descr="C:\Users\ZenTill\Desktop\Wind_Systems\images\vsw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714929"/>
            <a:ext cx="4038600" cy="2076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363" name="Picture 3" descr="C:\Users\ZenTill\Desktop\Wind_Systems\images\FSW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581579"/>
            <a:ext cx="4572000" cy="22669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364" name="Picture 4" descr="C:\Users\ZenTill\Desktop\Wind_Systems\images\FSWC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420368"/>
            <a:ext cx="4343400" cy="20848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ZenTill\Desktop\Wind_Systems\Guided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52400" y="1295400"/>
            <a:ext cx="8915400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2286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Wind System Modeling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images\art-pencils_s600x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5338347"/>
            <a:ext cx="1447800" cy="14434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8600" y="2667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 WIND POWER  MODELING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28600"/>
            <a:ext cx="402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Inspiration …………..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1447800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Lecture on Wind Energy Systems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             -  Dr Krishna Vasudevan</a:t>
            </a:r>
            <a:r>
              <a:rPr lang="en-US" sz="2800" dirty="0"/>
              <a:t> </a:t>
            </a:r>
            <a:r>
              <a:rPr lang="en-US" sz="2800" dirty="0" smtClean="0"/>
              <a:t>[ IITM]</a:t>
            </a:r>
          </a:p>
          <a:p>
            <a:endParaRPr lang="en-US" sz="2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91000" y="2438400"/>
            <a:ext cx="419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43400" y="50292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096000"/>
            <a:ext cx="91440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122" name="Picture 2" descr="C:\Users\ZenTill\Desktop\Wind_Systems\matri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0"/>
            <a:ext cx="8686800" cy="16802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209800"/>
            <a:ext cx="2590800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5" name="Straight Connector 4"/>
          <p:cNvCxnSpPr/>
          <p:nvPr/>
        </p:nvCxnSpPr>
        <p:spPr>
          <a:xfrm>
            <a:off x="6096000" y="64770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Wind  Model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8288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b="1" dirty="0" smtClean="0"/>
              <a:t>Stochastic Method of Wind Generation</a:t>
            </a:r>
          </a:p>
          <a:p>
            <a:pPr marL="342900" indent="-342900"/>
            <a:r>
              <a:rPr lang="en-US" sz="2800" dirty="0" smtClean="0"/>
              <a:t>Simulation would look Dynamic</a:t>
            </a:r>
          </a:p>
          <a:p>
            <a:pPr marL="342900" indent="-342900"/>
            <a:r>
              <a:rPr lang="en-US" sz="2800" dirty="0" smtClean="0"/>
              <a:t> </a:t>
            </a:r>
          </a:p>
          <a:p>
            <a:pPr marL="342900" indent="-342900"/>
            <a:r>
              <a:rPr lang="en-US" sz="2800" b="1" dirty="0" smtClean="0"/>
              <a:t>Real Time Wind Database </a:t>
            </a:r>
          </a:p>
          <a:p>
            <a:pPr marL="342900" indent="-342900"/>
            <a:r>
              <a:rPr lang="en-US" sz="2800" dirty="0" smtClean="0"/>
              <a:t>Simulation Will encounter the same situation in multiple runs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981200"/>
            <a:ext cx="2590800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5" name="Straight Connector 4"/>
          <p:cNvCxnSpPr/>
          <p:nvPr/>
        </p:nvCxnSpPr>
        <p:spPr>
          <a:xfrm>
            <a:off x="5943600" y="64770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Wind  Model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" y="1447800"/>
            <a:ext cx="899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b="1" dirty="0" smtClean="0"/>
              <a:t>Stochastic Method of Wind Generation</a:t>
            </a:r>
          </a:p>
          <a:p>
            <a:pPr marL="342900" indent="-342900"/>
            <a:r>
              <a:rPr lang="en-US" sz="2800" dirty="0" smtClean="0"/>
              <a:t>Van der Hovens Architecture</a:t>
            </a:r>
          </a:p>
          <a:p>
            <a:pPr marL="342900" indent="-342900"/>
            <a:endParaRPr lang="en-US" sz="2800" dirty="0" smtClean="0"/>
          </a:p>
          <a:p>
            <a:pPr marL="514350" indent="-514350">
              <a:buAutoNum type="arabicParenR"/>
            </a:pPr>
            <a:r>
              <a:rPr lang="en-US" sz="2800" dirty="0" smtClean="0"/>
              <a:t>Steady State [ Mean Flow] – ƒ(Elevation)</a:t>
            </a:r>
          </a:p>
          <a:p>
            <a:pPr marL="514350" indent="-514350">
              <a:buAutoNum type="arabicParenR"/>
            </a:pPr>
            <a:r>
              <a:rPr lang="en-US" sz="2800" dirty="0" smtClean="0"/>
              <a:t>Turbulence [Random Flow] – ƒ(Space)</a:t>
            </a:r>
          </a:p>
          <a:p>
            <a:pPr marL="342900" indent="-342900"/>
            <a:endParaRPr lang="en-US" sz="2800" dirty="0" smtClean="0"/>
          </a:p>
          <a:p>
            <a:pPr marL="342900" indent="-342900"/>
            <a:endParaRPr lang="en-US" sz="2800" dirty="0" smtClean="0"/>
          </a:p>
        </p:txBody>
      </p:sp>
      <p:pic>
        <p:nvPicPr>
          <p:cNvPr id="1026" name="Picture 2" descr="C:\Users\ZenTill\Desktop\Wind_Systems\Wind_Mod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733800"/>
            <a:ext cx="3248025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438400"/>
            <a:ext cx="2590800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20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Wind  Speed Damping at the Blades 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b="1" dirty="0" smtClean="0"/>
              <a:t>A LOW PASS FILTER </a:t>
            </a:r>
          </a:p>
          <a:p>
            <a:pPr marL="514350" indent="-514350"/>
            <a:endParaRPr lang="en-US" sz="2800" dirty="0" smtClean="0"/>
          </a:p>
          <a:p>
            <a:pPr marL="514350" indent="-514350"/>
            <a:r>
              <a:rPr lang="en-US" sz="2800" dirty="0" smtClean="0"/>
              <a:t>      Time constant </a:t>
            </a:r>
            <a:r>
              <a:rPr lang="en-US" sz="2800" dirty="0" smtClean="0"/>
              <a:t>can be </a:t>
            </a:r>
            <a:r>
              <a:rPr lang="en-US" sz="2800" dirty="0" smtClean="0"/>
              <a:t>selected from </a:t>
            </a:r>
            <a:r>
              <a:rPr lang="en-US" sz="2800" dirty="0" smtClean="0"/>
              <a:t>Datasheet </a:t>
            </a:r>
            <a:r>
              <a:rPr lang="en-US" sz="2800" dirty="0" smtClean="0"/>
              <a:t>of </a:t>
            </a:r>
            <a:r>
              <a:rPr lang="en-US" sz="2800" dirty="0" smtClean="0"/>
              <a:t>the </a:t>
            </a:r>
            <a:r>
              <a:rPr lang="en-US" sz="2800" dirty="0" smtClean="0"/>
              <a:t>Turbine manufacturer</a:t>
            </a:r>
            <a:endParaRPr lang="en-US" sz="2800" dirty="0" smtClean="0"/>
          </a:p>
          <a:p>
            <a:pPr marL="342900" indent="-342900"/>
            <a:endParaRPr lang="en-US" sz="2800" dirty="0" smtClean="0"/>
          </a:p>
          <a:p>
            <a:pPr marL="342900" indent="-342900"/>
            <a:endParaRPr lang="en-US" sz="2800" dirty="0" smtClean="0"/>
          </a:p>
        </p:txBody>
      </p:sp>
      <p:pic>
        <p:nvPicPr>
          <p:cNvPr id="3074" name="Picture 2" descr="C:\Users\ZenTill\Desktop\Wind_Systems\Blade_Mod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0"/>
            <a:ext cx="5181600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enTill\Desktop\Wind_Systems\Wind_Bla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0"/>
            <a:ext cx="8534399" cy="49149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133600" y="6324600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Van der Hovens Architecture Based Wind Generation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533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 Wind Speed</a:t>
            </a:r>
            <a:endParaRPr lang="en-US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191000" y="596539"/>
            <a:ext cx="2605449" cy="1460861"/>
            <a:chOff x="4191000" y="596539"/>
            <a:chExt cx="2605449" cy="1460861"/>
          </a:xfrm>
        </p:grpSpPr>
        <p:cxnSp>
          <p:nvCxnSpPr>
            <p:cNvPr id="6" name="Elbow Connector 5"/>
            <p:cNvCxnSpPr/>
            <p:nvPr/>
          </p:nvCxnSpPr>
          <p:spPr>
            <a:xfrm rot="10800000" flipV="1">
              <a:off x="4191000" y="685800"/>
              <a:ext cx="2590800" cy="13716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6681355" y="710045"/>
              <a:ext cx="228600" cy="158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198420" y="838200"/>
            <a:ext cx="1087580" cy="2743200"/>
            <a:chOff x="1198420" y="838200"/>
            <a:chExt cx="1087580" cy="2743200"/>
          </a:xfrm>
        </p:grpSpPr>
        <p:cxnSp>
          <p:nvCxnSpPr>
            <p:cNvPr id="13" name="Elbow Connector 12"/>
            <p:cNvCxnSpPr/>
            <p:nvPr/>
          </p:nvCxnSpPr>
          <p:spPr>
            <a:xfrm rot="16200000" flipH="1">
              <a:off x="419100" y="1714500"/>
              <a:ext cx="2743200" cy="9906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98420" y="838200"/>
              <a:ext cx="214745" cy="158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28600" y="45720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Wind Speed Seen by the Blade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Wind_databa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8991600" cy="516255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609600" y="533400"/>
            <a:ext cx="1087580" cy="2743200"/>
            <a:chOff x="1198420" y="838200"/>
            <a:chExt cx="1087580" cy="2743200"/>
          </a:xfrm>
        </p:grpSpPr>
        <p:cxnSp>
          <p:nvCxnSpPr>
            <p:cNvPr id="6" name="Elbow Connector 5"/>
            <p:cNvCxnSpPr/>
            <p:nvPr/>
          </p:nvCxnSpPr>
          <p:spPr>
            <a:xfrm rot="16200000" flipH="1">
              <a:off x="419100" y="1714500"/>
              <a:ext cx="2743200" cy="9906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98420" y="838200"/>
              <a:ext cx="214745" cy="158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76151" y="533400"/>
            <a:ext cx="2605449" cy="2984861"/>
            <a:chOff x="4191000" y="596539"/>
            <a:chExt cx="2605449" cy="1460861"/>
          </a:xfrm>
        </p:grpSpPr>
        <p:cxnSp>
          <p:nvCxnSpPr>
            <p:cNvPr id="9" name="Elbow Connector 8"/>
            <p:cNvCxnSpPr/>
            <p:nvPr/>
          </p:nvCxnSpPr>
          <p:spPr>
            <a:xfrm rot="10800000" flipV="1">
              <a:off x="4191000" y="685800"/>
              <a:ext cx="2590800" cy="13716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681355" y="710045"/>
              <a:ext cx="228600" cy="158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5257800" y="60960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Wind Speed Seen by the Blade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52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 Wind Speed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133600" y="6019800"/>
            <a:ext cx="518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Wind Generation Based on Real Time Wind Database – from Design Desk [ Testing unit Maharashtra]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ZenTill\Desktop\Wind_Systems\images\cp_GE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09800" y="533400"/>
            <a:ext cx="6629400" cy="5219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22" name="Picture 2" descr="C:\Users\ZenTill\Desktop\Wind_Systems\images\Calc_TS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953000"/>
            <a:ext cx="2133600" cy="1834662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286000" y="5943600"/>
            <a:ext cx="6858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Power Co-efficient – Cp(</a:t>
            </a:r>
            <a:r>
              <a:rPr lang="el-G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β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,</a:t>
            </a:r>
            <a:r>
              <a:rPr lang="el-G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λ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3716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b="1" dirty="0" smtClean="0"/>
              <a:t>Cp – Depends on the blade design of Individual  </a:t>
            </a:r>
          </a:p>
          <a:p>
            <a:pPr marL="342900" indent="-342900"/>
            <a:r>
              <a:rPr lang="en-US" sz="2800" b="1" dirty="0" smtClean="0"/>
              <a:t>         Manufactures  </a:t>
            </a:r>
          </a:p>
          <a:p>
            <a:pPr marL="342900" indent="-342900"/>
            <a:r>
              <a:rPr lang="en-US" sz="2800" b="1" dirty="0" smtClean="0"/>
              <a:t>     </a:t>
            </a:r>
          </a:p>
          <a:p>
            <a:pPr marL="342900" indent="-342900"/>
            <a:r>
              <a:rPr lang="en-US" sz="2800" dirty="0" smtClean="0"/>
              <a:t>        </a:t>
            </a:r>
            <a:r>
              <a:rPr lang="el-GR" sz="2800" dirty="0" smtClean="0"/>
              <a:t>β</a:t>
            </a:r>
            <a:r>
              <a:rPr lang="en-US" sz="2800" dirty="0" smtClean="0"/>
              <a:t>   =   Pitch Angle</a:t>
            </a:r>
          </a:p>
          <a:p>
            <a:pPr marL="342900" indent="-342900"/>
            <a:r>
              <a:rPr lang="en-US" sz="2800" dirty="0" smtClean="0"/>
              <a:t>        </a:t>
            </a:r>
            <a:r>
              <a:rPr lang="el-GR" sz="2800" dirty="0" smtClean="0"/>
              <a:t>λ</a:t>
            </a:r>
            <a:r>
              <a:rPr lang="en-US" sz="2800" dirty="0" smtClean="0"/>
              <a:t>   =   Tip Speed Ratio</a:t>
            </a:r>
          </a:p>
          <a:p>
            <a:pPr marL="514350" indent="-514350"/>
            <a:r>
              <a:rPr lang="en-US" sz="2800" dirty="0" smtClean="0"/>
              <a:t>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400800" y="3886200"/>
            <a:ext cx="1999715" cy="1740932"/>
            <a:chOff x="6400800" y="3886200"/>
            <a:chExt cx="1999715" cy="1740932"/>
          </a:xfrm>
        </p:grpSpPr>
        <p:grpSp>
          <p:nvGrpSpPr>
            <p:cNvPr id="14" name="Group 13"/>
            <p:cNvGrpSpPr/>
            <p:nvPr/>
          </p:nvGrpSpPr>
          <p:grpSpPr>
            <a:xfrm>
              <a:off x="6400800" y="3886200"/>
              <a:ext cx="1999715" cy="676319"/>
              <a:chOff x="6391320" y="3884013"/>
              <a:chExt cx="1999715" cy="67631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6435" y="3884013"/>
                <a:ext cx="1422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 algn="r"/>
                <a:r>
                  <a:rPr lang="en-US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Tip Speed      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391320" y="3955475"/>
                <a:ext cx="6254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sz="2400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λ</a:t>
                </a:r>
                <a:r>
                  <a:rPr lang="en-US" sz="2400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 = </a:t>
                </a:r>
                <a:endParaRPr lang="en-US" sz="24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842213" y="4191000"/>
                <a:ext cx="1548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 algn="r"/>
                <a:r>
                  <a:rPr lang="en-US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Wind Speed    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6934200" y="4191000"/>
                <a:ext cx="1295400" cy="158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7086600" y="4800600"/>
              <a:ext cx="1210210" cy="826532"/>
              <a:chOff x="6458486" y="4800600"/>
              <a:chExt cx="1210210" cy="82653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458486" y="4800600"/>
                <a:ext cx="1210210" cy="826532"/>
                <a:chOff x="6391320" y="3798332"/>
                <a:chExt cx="1210210" cy="826532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857416" y="3798332"/>
                  <a:ext cx="744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514350" indent="-514350" algn="r"/>
                  <a:r>
                    <a:rPr lang="el-GR" b="1" dirty="0" smtClean="0">
                      <a:ln w="10541" cmpd="sng">
                        <a:solidFill>
                          <a:schemeClr val="accent1">
                            <a:shade val="88000"/>
                            <a:satMod val="110000"/>
                          </a:schemeClr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1">
                              <a:tint val="40000"/>
                              <a:satMod val="250000"/>
                            </a:schemeClr>
                          </a:gs>
                          <a:gs pos="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50000">
                            <a:schemeClr val="accent1">
                              <a:shade val="20000"/>
                              <a:satMod val="300000"/>
                            </a:schemeClr>
                          </a:gs>
                          <a:gs pos="7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100000">
                            <a:schemeClr val="accent1">
                              <a:tint val="40000"/>
                              <a:satMod val="250000"/>
                            </a:schemeClr>
                          </a:gs>
                        </a:gsLst>
                        <a:lin ang="5400000"/>
                      </a:gradFill>
                    </a:rPr>
                    <a:t>ω</a:t>
                  </a:r>
                  <a:r>
                    <a:rPr lang="en-US" b="1" dirty="0" smtClean="0">
                      <a:ln w="10541" cmpd="sng">
                        <a:solidFill>
                          <a:schemeClr val="accent1">
                            <a:shade val="88000"/>
                            <a:satMod val="110000"/>
                          </a:schemeClr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1">
                              <a:tint val="40000"/>
                              <a:satMod val="250000"/>
                            </a:schemeClr>
                          </a:gs>
                          <a:gs pos="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50000">
                            <a:schemeClr val="accent1">
                              <a:shade val="20000"/>
                              <a:satMod val="300000"/>
                            </a:schemeClr>
                          </a:gs>
                          <a:gs pos="7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100000">
                            <a:schemeClr val="accent1">
                              <a:tint val="40000"/>
                              <a:satMod val="250000"/>
                            </a:schemeClr>
                          </a:gs>
                        </a:gsLst>
                        <a:lin ang="5400000"/>
                      </a:gradFill>
                    </a:rPr>
                    <a:t>R     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391320" y="3955475"/>
                  <a:ext cx="6254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l-GR" sz="2400" b="1" dirty="0" smtClean="0">
                      <a:ln w="10541" cmpd="sng">
                        <a:solidFill>
                          <a:schemeClr val="accent1">
                            <a:shade val="88000"/>
                            <a:satMod val="110000"/>
                          </a:schemeClr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1">
                              <a:tint val="40000"/>
                              <a:satMod val="250000"/>
                            </a:schemeClr>
                          </a:gs>
                          <a:gs pos="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50000">
                            <a:schemeClr val="accent1">
                              <a:shade val="20000"/>
                              <a:satMod val="300000"/>
                            </a:schemeClr>
                          </a:gs>
                          <a:gs pos="7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100000">
                            <a:schemeClr val="accent1">
                              <a:tint val="40000"/>
                              <a:satMod val="250000"/>
                            </a:schemeClr>
                          </a:gs>
                        </a:gsLst>
                        <a:lin ang="5400000"/>
                      </a:gradFill>
                    </a:rPr>
                    <a:t>λ</a:t>
                  </a:r>
                  <a:r>
                    <a:rPr lang="en-US" sz="2400" b="1" dirty="0" smtClean="0">
                      <a:ln w="10541" cmpd="sng">
                        <a:solidFill>
                          <a:schemeClr val="accent1">
                            <a:shade val="88000"/>
                            <a:satMod val="110000"/>
                          </a:schemeClr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1">
                              <a:tint val="40000"/>
                              <a:satMod val="250000"/>
                            </a:schemeClr>
                          </a:gs>
                          <a:gs pos="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50000">
                            <a:schemeClr val="accent1">
                              <a:shade val="20000"/>
                              <a:satMod val="300000"/>
                            </a:schemeClr>
                          </a:gs>
                          <a:gs pos="7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100000">
                            <a:schemeClr val="accent1">
                              <a:tint val="40000"/>
                              <a:satMod val="250000"/>
                            </a:schemeClr>
                          </a:gs>
                        </a:gsLst>
                        <a:lin ang="5400000"/>
                      </a:gradFill>
                    </a:rPr>
                    <a:t> = </a:t>
                  </a:r>
                  <a:endParaRPr lang="en-US" sz="2400" b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938426" y="4255532"/>
                  <a:ext cx="479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514350" indent="-514350" algn="r"/>
                  <a:r>
                    <a:rPr lang="en-US" b="1" dirty="0" smtClean="0">
                      <a:ln w="10541" cmpd="sng">
                        <a:solidFill>
                          <a:schemeClr val="accent1">
                            <a:shade val="88000"/>
                            <a:satMod val="110000"/>
                          </a:schemeClr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1">
                              <a:tint val="40000"/>
                              <a:satMod val="250000"/>
                            </a:schemeClr>
                          </a:gs>
                          <a:gs pos="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50000">
                            <a:schemeClr val="accent1">
                              <a:shade val="20000"/>
                              <a:satMod val="300000"/>
                            </a:schemeClr>
                          </a:gs>
                          <a:gs pos="79000">
                            <a:schemeClr val="accent1">
                              <a:tint val="52000"/>
                              <a:satMod val="300000"/>
                            </a:schemeClr>
                          </a:gs>
                          <a:gs pos="100000">
                            <a:schemeClr val="accent1">
                              <a:tint val="40000"/>
                              <a:satMod val="250000"/>
                            </a:schemeClr>
                          </a:gs>
                        </a:gsLst>
                        <a:lin ang="5400000"/>
                      </a:gradFill>
                    </a:rPr>
                    <a:t>V   </a:t>
                  </a:r>
                </a:p>
              </p:txBody>
            </p:sp>
          </p:grpSp>
          <p:cxnSp>
            <p:nvCxnSpPr>
              <p:cNvPr id="24" name="Straight Connector 23"/>
              <p:cNvCxnSpPr/>
              <p:nvPr/>
            </p:nvCxnSpPr>
            <p:spPr>
              <a:xfrm flipV="1">
                <a:off x="7010400" y="5181600"/>
                <a:ext cx="390034" cy="6976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Connector 27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enTill\Desktop\Wind_Systems\images\Cp_tsr_b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5029200" cy="4419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99" name="Picture 3" descr="C:\Users\ZenTill\Desktop\Wind_Systems\images\cp_equ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2133600"/>
            <a:ext cx="3276600" cy="109220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Cp(</a:t>
            </a:r>
            <a:r>
              <a:rPr lang="el-G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β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,</a:t>
            </a:r>
            <a:r>
              <a:rPr lang="el-G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λ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Of GE 1.5 MW Turbine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668482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49530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</a:t>
            </a:r>
          </a:p>
          <a:p>
            <a:r>
              <a:rPr lang="el-GR" dirty="0" smtClean="0"/>
              <a:t>α</a:t>
            </a:r>
            <a:r>
              <a:rPr lang="en-US" dirty="0" err="1" smtClean="0"/>
              <a:t>ij</a:t>
            </a:r>
            <a:r>
              <a:rPr lang="en-US" dirty="0" smtClean="0"/>
              <a:t> = constants for curve fitting described by manufacturer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images\Aero_m0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66775"/>
            <a:ext cx="7772400" cy="46958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Aero Dynamic Model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2800" y="914400"/>
            <a:ext cx="5791200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</a:t>
            </a:r>
            <a:r>
              <a:rPr lang="en-US" sz="40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ae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= </a:t>
            </a:r>
            <a:r>
              <a:rPr lang="el-GR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ρ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A</a:t>
            </a:r>
            <a:r>
              <a:rPr lang="en-US" sz="44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</a:t>
            </a:r>
            <a:r>
              <a:rPr lang="en-US" sz="4400" b="1" spc="50" baseline="30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 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44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l-GR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β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</a:t>
            </a:r>
            <a:r>
              <a:rPr lang="el-GR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λ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 / 2   </a:t>
            </a:r>
            <a:endParaRPr lang="en-US" sz="4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6400" y="1676400"/>
            <a:ext cx="3276600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</a:t>
            </a:r>
            <a:r>
              <a:rPr lang="en-US" sz="40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ae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=  P</a:t>
            </a:r>
            <a:r>
              <a:rPr lang="en-US" sz="44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ae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/ </a:t>
            </a:r>
            <a:r>
              <a:rPr lang="el-GR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ω</a:t>
            </a:r>
            <a:r>
              <a:rPr lang="en-US" sz="44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</a:t>
            </a:r>
            <a:r>
              <a:rPr 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endParaRPr lang="en-US" sz="4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1" name="Picture 3" descr="C:\Users\ZenTill\Desktop\Wind_Systems\images\Aero_mod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267200"/>
            <a:ext cx="164782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Mechanical Model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83898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2) Two Mass Model   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074" name="Picture 2" descr="C:\Users\ZenTill\Desktop\Wind_Systems\images\Mech_M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570" y="1295400"/>
            <a:ext cx="4423230" cy="546462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5" name="Picture 3" descr="C:\Users\ZenTill\Desktop\Wind_Systems\images\Mach_md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" y="4648200"/>
            <a:ext cx="2190750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83820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1) One Mass Model   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13716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i="1" dirty="0" smtClean="0"/>
              <a:t>Recommended for Simulation Studies &amp; used in </a:t>
            </a:r>
            <a:r>
              <a:rPr lang="en-US" sz="1400" b="1" i="1" dirty="0" smtClean="0"/>
              <a:t>most of the work</a:t>
            </a:r>
            <a:endParaRPr lang="en-US" sz="14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" y="228600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i="1" dirty="0" smtClean="0"/>
              <a:t>Not Recommended for Simulation Studies – Slows down the simulation time</a:t>
            </a:r>
            <a:endParaRPr lang="en-US" sz="1400" b="1" i="1" dirty="0"/>
          </a:p>
        </p:txBody>
      </p:sp>
      <p:sp>
        <p:nvSpPr>
          <p:cNvPr id="16" name="Rectangle 15"/>
          <p:cNvSpPr/>
          <p:nvPr/>
        </p:nvSpPr>
        <p:spPr>
          <a:xfrm>
            <a:off x="76200" y="3682425"/>
            <a:ext cx="41910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Tae-Te = 2H*(d</a:t>
            </a:r>
            <a:r>
              <a:rPr lang="el-GR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ω</a:t>
            </a:r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/</a:t>
            </a:r>
            <a:r>
              <a:rPr lang="en-US" sz="32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dt</a:t>
            </a:r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  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2895600"/>
            <a:ext cx="47244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 =  (½) J (d</a:t>
            </a:r>
            <a:r>
              <a:rPr lang="el-GR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ω</a:t>
            </a:r>
            <a:r>
              <a:rPr lang="en-US" sz="32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mecN</a:t>
            </a:r>
            <a:r>
              <a:rPr lang="en-US" sz="3200" b="1" spc="50" baseline="30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/P</a:t>
            </a:r>
            <a:r>
              <a:rPr lang="en-US" sz="3200" b="1" spc="50" baseline="-2500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</a:t>
            </a:r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  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DQ Modeling for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Space Vector formulation from a 3Phase System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038600" y="5410200"/>
            <a:ext cx="50292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 = [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– ½(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)] +j[ 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[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√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3/2]*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)]</a:t>
            </a:r>
            <a:endParaRPr 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122" name="Picture 2" descr="C:\Users\ZenTill\Desktop\Wind_Systems\images\alpha_be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71600"/>
            <a:ext cx="8153400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ZenTill\Desktop\Wind_Systems\Guid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8686800" cy="3886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4" name="Straight Connector 13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DQ Modeling for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Clark Transformation (</a:t>
            </a:r>
            <a:r>
              <a:rPr lang="el-GR" sz="2000" b="1" dirty="0" smtClean="0"/>
              <a:t>α</a:t>
            </a:r>
            <a:r>
              <a:rPr lang="en-US" sz="2000" b="1" dirty="0" smtClean="0"/>
              <a:t>,</a:t>
            </a:r>
            <a:r>
              <a:rPr lang="el-GR" sz="2000" b="1" dirty="0" smtClean="0"/>
              <a:t>β</a:t>
            </a:r>
            <a:r>
              <a:rPr lang="en-US" sz="2000" b="1" dirty="0" smtClean="0"/>
              <a:t>,0) – (a,b,c)</a:t>
            </a:r>
            <a:endParaRPr lang="en-US" sz="2000" b="1" dirty="0"/>
          </a:p>
        </p:txBody>
      </p:sp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 descr="C:\Users\ZenTill\Desktop\Wind_Systems\images\a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3486150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3" descr="C:\Users\ZenTill\Desktop\Wind_Systems\images\ab_eq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2743200"/>
            <a:ext cx="35814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DQ Modeling for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Park Transformation (d ,q,0) – (</a:t>
            </a:r>
            <a:r>
              <a:rPr lang="el-GR" sz="2000" b="1" dirty="0" smtClean="0"/>
              <a:t>α</a:t>
            </a:r>
            <a:r>
              <a:rPr lang="en-US" sz="2000" b="1" dirty="0" smtClean="0"/>
              <a:t> </a:t>
            </a:r>
            <a:r>
              <a:rPr lang="el-GR" sz="2000" b="1" dirty="0" smtClean="0"/>
              <a:t>β</a:t>
            </a:r>
            <a:r>
              <a:rPr lang="en-US" sz="2000" b="1" dirty="0" smtClean="0"/>
              <a:t>,0)</a:t>
            </a:r>
            <a:endParaRPr lang="en-US" sz="2000" b="1" dirty="0"/>
          </a:p>
        </p:txBody>
      </p:sp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C:\Users\ZenTill\Desktop\Wind_Systems\images\p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447800"/>
            <a:ext cx="386670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 descr="C:\Users\ZenTill\Desktop\Wind_Systems\images\ab_eq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712520"/>
            <a:ext cx="3749010" cy="300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ZenTill\Desktop\Wind_Systems\images\abc-d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447800"/>
            <a:ext cx="55626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029200"/>
            <a:ext cx="167639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DQ Modeling for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Park Transformation (d ,q,0) – (a, b,c)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953000"/>
            <a:ext cx="16764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DQ Modeling for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9144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Why Design Machine in DQ  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167640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The mutual inductance  between stator &amp; rotor coils  are time dependent in abc frame of reference.  </a:t>
            </a:r>
            <a:endParaRPr lang="en-US" sz="2000" dirty="0"/>
          </a:p>
        </p:txBody>
      </p:sp>
      <p:pic>
        <p:nvPicPr>
          <p:cNvPr id="9218" name="Picture 2" descr="C:\Users\ZenTill\Desktop\Wind_Systems\images\imd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143000"/>
            <a:ext cx="473551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04800" y="365760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Transformation leads to elimination of time varying inductance in the voltage equation of induction machine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0" y="3048000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Doubly Fed Induction Generator Model 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098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06" y="4953001"/>
            <a:ext cx="1660194" cy="187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3" name="Picture 7" descr="C:\Users\ZenTill\Desktop\Wind_Systems\images\im_dq_eq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667500" y="838200"/>
            <a:ext cx="2476500" cy="1504950"/>
          </a:xfrm>
          <a:prstGeom prst="rect">
            <a:avLst/>
          </a:prstGeom>
          <a:noFill/>
        </p:spPr>
      </p:pic>
      <p:pic>
        <p:nvPicPr>
          <p:cNvPr id="4100" name="Picture 4" descr="C:\Users\ZenTill\Desktop\Wind_Systems\images\DFIG_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524000"/>
            <a:ext cx="47244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0" y="81909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Machine Equation in arbitrary frame of reference</a:t>
            </a:r>
            <a:endParaRPr lang="en-US" sz="2000" dirty="0"/>
          </a:p>
        </p:txBody>
      </p:sp>
      <p:pic>
        <p:nvPicPr>
          <p:cNvPr id="4106" name="Picture 10" descr="C:\Users\ZenTill\Desktop\Wind_Systems\images\im_dq_eeq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505200"/>
            <a:ext cx="3352800" cy="1371600"/>
          </a:xfrm>
          <a:prstGeom prst="rect">
            <a:avLst/>
          </a:prstGeom>
          <a:noFill/>
        </p:spPr>
      </p:pic>
      <p:pic>
        <p:nvPicPr>
          <p:cNvPr id="4107" name="Picture 11" descr="C:\Users\ZenTill\Desktop\Wind_Systems\images\dq_mac_eq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1447800"/>
            <a:ext cx="3657600" cy="1781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-  Modes of Operation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06" y="5486399"/>
            <a:ext cx="1279194" cy="134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2" name="Picture 2" descr="C:\Users\ZenTill\Desktop\Wind_Systems\images\DFIG_MOD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305800" cy="2133600"/>
          </a:xfrm>
          <a:prstGeom prst="rect">
            <a:avLst/>
          </a:prstGeom>
          <a:noFill/>
        </p:spPr>
      </p:pic>
      <p:pic>
        <p:nvPicPr>
          <p:cNvPr id="10243" name="Picture 3" descr="C:\Users\ZenTill\Desktop\big-ti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124201"/>
            <a:ext cx="609599" cy="457199"/>
          </a:xfrm>
          <a:prstGeom prst="rect">
            <a:avLst/>
          </a:prstGeom>
          <a:noFill/>
        </p:spPr>
      </p:pic>
      <p:pic>
        <p:nvPicPr>
          <p:cNvPr id="16" name="Picture 3" descr="C:\Users\ZenTill\Desktop\big-tic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3124201"/>
            <a:ext cx="533400" cy="4572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57200" y="32766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just"/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Modes used in the work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" y="3867090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Condition for Sub Synchronous operation of DFIG  </a:t>
            </a:r>
            <a:endParaRPr lang="en-US" sz="2000" dirty="0"/>
          </a:p>
        </p:txBody>
      </p:sp>
      <p:pic>
        <p:nvPicPr>
          <p:cNvPr id="10244" name="Picture 4" descr="C:\Users\ZenTill\Desktop\Wind_Systems\images\Sub_Syn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4191000"/>
            <a:ext cx="2514600" cy="914400"/>
          </a:xfrm>
          <a:prstGeom prst="rect">
            <a:avLst/>
          </a:prstGeom>
          <a:noFill/>
        </p:spPr>
      </p:pic>
      <p:pic>
        <p:nvPicPr>
          <p:cNvPr id="10245" name="Picture 5" descr="C:\Users\ZenTill\Desktop\Wind_Systems\images\sub_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44152" y="4738048"/>
            <a:ext cx="1104900" cy="371475"/>
          </a:xfrm>
          <a:prstGeom prst="rect">
            <a:avLst/>
          </a:prstGeom>
          <a:noFill/>
        </p:spPr>
      </p:pic>
      <p:pic>
        <p:nvPicPr>
          <p:cNvPr id="10246" name="Picture 6" descr="C:\Users\ZenTill\Desktop\Wind_Systems\images\sub_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3056" y="4419600"/>
            <a:ext cx="1095375" cy="352425"/>
          </a:xfrm>
          <a:prstGeom prst="rect">
            <a:avLst/>
          </a:prstGeom>
          <a:noFill/>
        </p:spPr>
      </p:pic>
      <p:cxnSp>
        <p:nvCxnSpPr>
          <p:cNvPr id="22" name="Straight Connector 21"/>
          <p:cNvCxnSpPr/>
          <p:nvPr/>
        </p:nvCxnSpPr>
        <p:spPr>
          <a:xfrm>
            <a:off x="0" y="37338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43400" y="43434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Where  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216856" y="5105400"/>
            <a:ext cx="3774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ro =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 Rotor Induced voltage at stand still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08896" y="541020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C =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 Converter Terminal Voltage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7800" y="5715000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sz="1600" i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1600" i="1" baseline="-25000" dirty="0" smtClean="0">
                <a:latin typeface="Times New Roman" pitchFamily="18" charset="0"/>
                <a:cs typeface="Times New Roman" pitchFamily="18" charset="0"/>
              </a:rPr>
              <a:t>    =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 Phase angle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0" y="6856412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ZenTill\Desktop\Wind_Systems\images\contro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438400"/>
            <a:ext cx="4191000" cy="326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Controller Design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6" y="5486399"/>
            <a:ext cx="1279194" cy="134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228600" y="16002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just">
              <a:buAutoNum type="arabicParenR"/>
            </a:pP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Sub Synchronous Operation 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Mode</a:t>
            </a:r>
            <a:endParaRPr lang="en-US" sz="2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" y="9144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Stator Power and Rotor Power - Controller Design [1]</a:t>
            </a:r>
          </a:p>
          <a:p>
            <a:pPr algn="just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800" y="33528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Two PI Controllers With the error signals generate rotor voltage Reference signal for the </a:t>
            </a:r>
            <a:r>
              <a:rPr lang="en-US" dirty="0" smtClean="0"/>
              <a:t> </a:t>
            </a:r>
            <a:r>
              <a:rPr lang="en-US" dirty="0" smtClean="0"/>
              <a:t>Converters Modulation Algorithm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47800" y="6293836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Note:</a:t>
            </a:r>
          </a:p>
          <a:p>
            <a:pPr algn="just"/>
            <a:r>
              <a:rPr lang="en-US" sz="1400" dirty="0" smtClean="0"/>
              <a:t>Variable Speed Operation – Under Rated Wind Speed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Controller Design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06" y="5486399"/>
            <a:ext cx="1279194" cy="134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228600" y="16002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just">
              <a:buAutoNum type="arabicParenR"/>
            </a:pP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Super Synchronous above Rated Wind Speed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" y="9144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Pitch - Controller Design [2]</a:t>
            </a:r>
          </a:p>
          <a:p>
            <a:pPr algn="just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00" y="22492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One PI Controllers With the error signals generate Beta for the Pitch Actuator to Shed  aerodynamic power to operate at better Cp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47800" y="6293836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Note:</a:t>
            </a:r>
          </a:p>
          <a:p>
            <a:pPr algn="just"/>
            <a:r>
              <a:rPr lang="en-US" sz="1400" dirty="0" smtClean="0"/>
              <a:t>Variable Speed Operation – Under Rated Wind Speed</a:t>
            </a:r>
            <a:endParaRPr lang="en-US" sz="1400" dirty="0"/>
          </a:p>
        </p:txBody>
      </p:sp>
      <p:pic>
        <p:nvPicPr>
          <p:cNvPr id="13315" name="Picture 3" descr="C:\Users\ZenTill\Desktop\Wind_Systems\images\pitch_contr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429000"/>
            <a:ext cx="67818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images\art-pencils_s600x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5338347"/>
            <a:ext cx="1447800" cy="14434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8600" y="2667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Based WECS - SIMULATION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Setting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6" y="5486399"/>
            <a:ext cx="1279194" cy="134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04800" y="12954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" y="137160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Stator Active Power = 1 PU 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" y="182880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Stator Reactive  Power = 0 PU 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" y="91440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Settings for Simulation - I 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000" y="22668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Rated Converter Power = 0.3 PU 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81000" y="27240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Pitch angle Increment = 1</a:t>
            </a:r>
            <a:r>
              <a:rPr lang="en-US" sz="2000" baseline="30000" dirty="0" smtClean="0"/>
              <a:t>0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81000" y="31812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Rated Wind Speed = 12 m/s 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81000" y="36384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Wind Speeds  = 11 , 16 ,11 ,9m/s 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09569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Control = Pitch </a:t>
            </a:r>
            <a:r>
              <a:rPr lang="en-US" sz="1400" dirty="0" smtClean="0"/>
              <a:t>[</a:t>
            </a:r>
            <a:r>
              <a:rPr lang="en-US" sz="1400" dirty="0" err="1" smtClean="0"/>
              <a:t>Mech</a:t>
            </a:r>
            <a:r>
              <a:rPr lang="en-US" sz="1400" dirty="0" smtClean="0"/>
              <a:t>]</a:t>
            </a:r>
            <a:r>
              <a:rPr lang="en-US" sz="2000" dirty="0" smtClean="0"/>
              <a:t>+ Vector</a:t>
            </a:r>
            <a:r>
              <a:rPr lang="en-US" sz="1400" dirty="0" smtClean="0"/>
              <a:t>[Electrical]</a:t>
            </a:r>
            <a:endParaRPr lang="en-US" sz="2000" dirty="0"/>
          </a:p>
        </p:txBody>
      </p:sp>
      <p:pic>
        <p:nvPicPr>
          <p:cNvPr id="18" name="figure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876800" y="1730713"/>
            <a:ext cx="4267200" cy="440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enTill\Desktop\Wind_Systems\images\art-pencils_s600x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5338347"/>
            <a:ext cx="1447800" cy="14434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28600" y="2667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 WIND POWER  - HISTORY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ZenTill\Desktop\Wind_Systems\images\sim1_windSpeed_be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8392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ZenTill\Desktop\Wind_Systems\images\Sim_Torque_Spe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8382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enTill\Desktop\Wind_Systems\images\sim_ps_Q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643938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ZenTill\Desktop\Wind_Systems\images\Sim1_pr q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84582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ZenTill\Desktop\Wind_Systems\images\Sim1_Irdq_Vrd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690563"/>
            <a:ext cx="8763000" cy="547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enTill\Desktop\Wind_Systems\images\sim1_vrab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85800"/>
            <a:ext cx="833893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DFS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4495800" cy="389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 descr="C:\Users\ZenTill\Desktop\Wind_Systems\images\matrix\Matrix__Matri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447800"/>
            <a:ext cx="3200400" cy="419100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Matrix Converter 3Phase to 3Phase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Indirect Space Vector – Modulation – For MC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42" name="Picture 2" descr="C:\Users\ZenTill\Desktop\Wind_Systems\images\matrix\Matrix_IDire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7221537" cy="3533775"/>
          </a:xfrm>
          <a:prstGeom prst="rect">
            <a:avLst/>
          </a:prstGeom>
          <a:noFill/>
        </p:spPr>
      </p:pic>
      <p:pic>
        <p:nvPicPr>
          <p:cNvPr id="10244" name="Picture 4" descr="C:\Users\ZenTill\Desktop\Wind_Systems\images\matrix\Splitting_matrix _R_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4267200"/>
            <a:ext cx="5429250" cy="180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5943600" y="6815468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67400" y="6211669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Reference – [9]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- Converter</a:t>
            </a:r>
            <a:endParaRPr lang="en-US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Voltage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4578" name="Picture 2" descr="C:\Users\ZenTill\Desktop\Wind_Systems\images\matrix\MC_o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4728" y="1828800"/>
            <a:ext cx="6875435" cy="4267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-Converter</a:t>
            </a:r>
            <a:endParaRPr lang="en-US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Input Current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5602" name="Picture 2" descr="C:\Users\ZenTill\Desktop\Wind_Systems\images\matrix\mac_Cur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71600"/>
            <a:ext cx="76200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ZenTill\Desktop\Wind_Systems\images\03windwork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28600" y="2286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WIND POWER IN INDIA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15240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US" sz="3200" dirty="0" smtClean="0"/>
              <a:t>	</a:t>
            </a:r>
            <a:r>
              <a:rPr lang="en-US" sz="3200" dirty="0" smtClean="0"/>
              <a:t>India was the first country in Asia to Develop wind power on a commercial scale.</a:t>
            </a:r>
          </a:p>
          <a:p>
            <a:pPr marL="342900" indent="-342900" algn="just"/>
            <a:endParaRPr lang="en-US" sz="3200" dirty="0" smtClean="0"/>
          </a:p>
          <a:p>
            <a:pPr marL="342900" indent="-342900" algn="just"/>
            <a:endParaRPr lang="en-US" sz="3200" dirty="0" smtClean="0"/>
          </a:p>
          <a:p>
            <a:pPr marL="342900" indent="-342900" algn="just"/>
            <a:r>
              <a:rPr lang="en-US" sz="3200" dirty="0" smtClean="0"/>
              <a:t> 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bg1"/>
                </a:solidFill>
              </a:rPr>
              <a:t>Ind</a:t>
            </a:r>
            <a:r>
              <a:rPr lang="en-US" sz="3200" dirty="0" smtClean="0"/>
              <a:t>ia has installed 10926 M</a:t>
            </a:r>
            <a:r>
              <a:rPr lang="en-US" sz="3200" dirty="0" smtClean="0">
                <a:solidFill>
                  <a:schemeClr val="bg1"/>
                </a:solidFill>
              </a:rPr>
              <a:t>W of Wind </a:t>
            </a:r>
            <a:r>
              <a:rPr lang="en-US" sz="3200" dirty="0" smtClean="0"/>
              <a:t>Power</a:t>
            </a:r>
            <a:endParaRPr lang="en-US" sz="3200" dirty="0" smtClean="0"/>
          </a:p>
          <a:p>
            <a:pPr marL="342900" indent="-342900" algn="just"/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 Converter</a:t>
            </a:r>
            <a:endParaRPr lang="en-US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Current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6626" name="Picture 2" descr="C:\Users\ZenTill\Desktop\Wind_Systems\images\matrix\current_3O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84582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With a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Converter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systems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8434" name="Picture 2" descr="C:\Users\ZenTill\Desktop\Wind_Systems\images\matrix\Torque_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81200"/>
            <a:ext cx="7315200" cy="3657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1000" y="13716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converter </a:t>
            </a:r>
            <a:r>
              <a:rPr lang="en-US" sz="2000" dirty="0" smtClean="0"/>
              <a:t>Switching frequency 12KHz</a:t>
            </a:r>
            <a:endParaRPr lang="en-US" sz="2000" dirty="0"/>
          </a:p>
        </p:txBody>
      </p:sp>
      <p:pic>
        <p:nvPicPr>
          <p:cNvPr id="14" name="Picture 6" descr="C:\Users\ZenTill\Desktop\Wind_Systems\images\matrix\wind.pn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/>
          <a:stretch>
            <a:fillRect/>
          </a:stretch>
        </p:blipFill>
        <p:spPr bwMode="auto">
          <a:xfrm>
            <a:off x="0" y="5638800"/>
            <a:ext cx="1752600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With a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Converter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system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2954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16389" name="Picture 5" descr="C:\Users\ZenTill\Desktop\Wind_Systems\images\matrix\Torq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47775"/>
            <a:ext cx="8642021" cy="4543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Simulation With a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Converter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DFIG systems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2954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19458" name="Picture 2" descr="C:\Users\ZenTill\Desktop\Wind_Systems\images\matrix\Rotor_P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4582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ZenTill\Desktop\Wind_Systems\images\matrix\rotor volt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8305800" cy="4267200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9906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converter  </a:t>
            </a:r>
            <a:r>
              <a:rPr lang="en-US" sz="2000" dirty="0" smtClean="0"/>
              <a:t>Voltage Out put – fed to Rotor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667000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HARDWARE OF THE ROTOR SIDE CONVERTER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3" descr="C:\Users\Senthil Kumaran\Desktop\istockphoto_1936058-isolated-bios-chi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5715000" y="0"/>
            <a:ext cx="3124202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Hardware - Design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152400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Eagle software  </a:t>
            </a:r>
            <a:r>
              <a:rPr lang="en-US" sz="2000" dirty="0" smtClean="0"/>
              <a:t>– For PCB Design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914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Used….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2286000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Spartan 3E Nexys 2 Board – for controller coding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38862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Power Module Construction With  60Amp , 1200 Volt - IGBT 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4343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SK60GM123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33400" y="312420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Xilinx 13.2  Software - for Controller coding in FPGA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" y="49530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CONCEPT  SCALE Driver IC –&gt; 6SD Series - for IGBT DRIVER CIRCUIT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"/>
          <p:cNvSpPr txBox="1">
            <a:spLocks noChangeArrowheads="1"/>
          </p:cNvSpPr>
          <p:nvPr/>
        </p:nvSpPr>
        <p:spPr bwMode="auto">
          <a:xfrm>
            <a:off x="228600" y="152400"/>
            <a:ext cx="487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empus Sans ITC" pitchFamily="82" charset="0"/>
              </a:rPr>
              <a:t>Hardware – Power Module</a:t>
            </a:r>
            <a:endParaRPr lang="en-US" sz="2400" dirty="0">
              <a:latin typeface="Tempus Sans ITC" pitchFamily="82" charset="0"/>
            </a:endParaRPr>
          </a:p>
        </p:txBody>
      </p:sp>
      <p:pic>
        <p:nvPicPr>
          <p:cNvPr id="17411" name="Picture 2" descr="D:\FYP\Review\1st review\Image20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46482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3" descr="D:\FYP\Review\1st review\Image209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295400"/>
            <a:ext cx="25908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 descr="D:\FYP\Review\1st review\Image20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953000"/>
            <a:ext cx="2847975" cy="148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5" descr="D:\FYP\Review\1st review\Image209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953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5410200" y="5029200"/>
            <a:ext cx="3276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latin typeface="Tempus Sans ITC" pitchFamily="82" charset="0"/>
              </a:rPr>
              <a:t>Construction of MC using SK60GM123 IGBT Modules and Solid Copper Bars.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09600"/>
            <a:ext cx="6172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152400" y="152400"/>
            <a:ext cx="5791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empus Sans ITC" pitchFamily="82" charset="0"/>
              </a:rPr>
              <a:t>Hardware – Firing Circuit</a:t>
            </a:r>
            <a:endParaRPr lang="en-US" sz="2400" dirty="0">
              <a:latin typeface="Tempus Sans ITC" pitchFamily="82" charset="0"/>
            </a:endParaRPr>
          </a:p>
        </p:txBody>
      </p:sp>
      <p:pic>
        <p:nvPicPr>
          <p:cNvPr id="18435" name="Picture 2" descr="D:\FYP\Review\1st review\Image21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051425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4419600" y="2057400"/>
            <a:ext cx="19812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95800" y="3657600"/>
            <a:ext cx="1905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95600" y="2514600"/>
            <a:ext cx="35052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743200" y="3048000"/>
            <a:ext cx="3657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29000" y="1600200"/>
            <a:ext cx="2971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1" name="TextBox 21"/>
          <p:cNvSpPr txBox="1">
            <a:spLocks noChangeArrowheads="1"/>
          </p:cNvSpPr>
          <p:nvPr/>
        </p:nvSpPr>
        <p:spPr bwMode="auto">
          <a:xfrm>
            <a:off x="6400800" y="1444625"/>
            <a:ext cx="2209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latin typeface="Tempus Sans ITC" pitchFamily="82" charset="0"/>
              </a:rPr>
              <a:t>230/24V 3 Ph Tf</a:t>
            </a:r>
          </a:p>
        </p:txBody>
      </p:sp>
      <p:sp>
        <p:nvSpPr>
          <p:cNvPr id="18442" name="TextBox 22"/>
          <p:cNvSpPr txBox="1">
            <a:spLocks noChangeArrowheads="1"/>
          </p:cNvSpPr>
          <p:nvPr/>
        </p:nvSpPr>
        <p:spPr bwMode="auto">
          <a:xfrm>
            <a:off x="6400800" y="1901825"/>
            <a:ext cx="274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latin typeface="Tempus Sans ITC" pitchFamily="82" charset="0"/>
              </a:rPr>
              <a:t>Low Power MC Module</a:t>
            </a:r>
          </a:p>
        </p:txBody>
      </p:sp>
      <p:sp>
        <p:nvSpPr>
          <p:cNvPr id="18443" name="TextBox 23"/>
          <p:cNvSpPr txBox="1">
            <a:spLocks noChangeArrowheads="1"/>
          </p:cNvSpPr>
          <p:nvPr/>
        </p:nvSpPr>
        <p:spPr bwMode="auto">
          <a:xfrm>
            <a:off x="6400800" y="2362200"/>
            <a:ext cx="2895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latin typeface="Tempus Sans ITC" pitchFamily="82" charset="0"/>
              </a:rPr>
              <a:t>15V supply for Isolation Circuit</a:t>
            </a:r>
          </a:p>
        </p:txBody>
      </p:sp>
      <p:sp>
        <p:nvSpPr>
          <p:cNvPr id="18444" name="TextBox 24"/>
          <p:cNvSpPr txBox="1">
            <a:spLocks noChangeArrowheads="1"/>
          </p:cNvSpPr>
          <p:nvPr/>
        </p:nvSpPr>
        <p:spPr bwMode="auto">
          <a:xfrm>
            <a:off x="6400800" y="2892425"/>
            <a:ext cx="259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latin typeface="Tempus Sans ITC" pitchFamily="82" charset="0"/>
              </a:rPr>
              <a:t>Gating pulses from PC</a:t>
            </a:r>
          </a:p>
        </p:txBody>
      </p:sp>
      <p:sp>
        <p:nvSpPr>
          <p:cNvPr id="18445" name="TextBox 25"/>
          <p:cNvSpPr txBox="1">
            <a:spLocks noChangeArrowheads="1"/>
          </p:cNvSpPr>
          <p:nvPr/>
        </p:nvSpPr>
        <p:spPr bwMode="auto">
          <a:xfrm>
            <a:off x="6400800" y="3502025"/>
            <a:ext cx="259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latin typeface="Tempus Sans ITC" pitchFamily="82" charset="0"/>
              </a:rPr>
              <a:t>Totem Pole Gate Driver </a:t>
            </a:r>
          </a:p>
        </p:txBody>
      </p:sp>
      <p:sp>
        <p:nvSpPr>
          <p:cNvPr id="18446" name="TextBox 26"/>
          <p:cNvSpPr txBox="1">
            <a:spLocks noChangeArrowheads="1"/>
          </p:cNvSpPr>
          <p:nvPr/>
        </p:nvSpPr>
        <p:spPr bwMode="auto">
          <a:xfrm>
            <a:off x="685800" y="914400"/>
            <a:ext cx="426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Tempus Sans ITC" pitchFamily="82" charset="0"/>
              </a:rPr>
              <a:t>Low Power Matrix Converter Setup</a:t>
            </a:r>
          </a:p>
        </p:txBody>
      </p:sp>
      <p:pic>
        <p:nvPicPr>
          <p:cNvPr id="18447" name="Picture 3" descr="D:\FYP\Review\1st review\Controll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410200"/>
            <a:ext cx="75438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0" y="609600"/>
            <a:ext cx="6172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0" y="1524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empus Sans ITC" pitchFamily="82" charset="0"/>
              </a:rPr>
              <a:t>Hardware Firing and FPGA Circuit</a:t>
            </a:r>
            <a:endParaRPr lang="en-US" sz="2400" dirty="0">
              <a:latin typeface="Tempus Sans ITC" pitchFamily="82" charset="0"/>
            </a:endParaRPr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228600" y="1295400"/>
            <a:ext cx="388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empus Sans ITC" pitchFamily="82" charset="0"/>
              </a:rPr>
              <a:t>CONCEPT board Switching 	</a:t>
            </a:r>
          </a:p>
        </p:txBody>
      </p:sp>
      <p:pic>
        <p:nvPicPr>
          <p:cNvPr id="22532" name="Picture 4" descr="D:\FYP\Review\1st review\Image21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D:\FYP\Review\1st review\Image21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286000"/>
            <a:ext cx="4017963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762000"/>
            <a:ext cx="6172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19600" y="1295400"/>
            <a:ext cx="426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empus Sans ITC" pitchFamily="82" charset="0"/>
              </a:rPr>
              <a:t> Implementation of the new algorithm in FPGA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Wind Potential in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India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914400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In 1990s</a:t>
            </a:r>
            <a:endParaRPr lang="en-US" sz="28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81000" y="252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Recently</a:t>
            </a:r>
            <a:endParaRPr lang="en-US" sz="2800" b="1" dirty="0" smtClean="0"/>
          </a:p>
        </p:txBody>
      </p:sp>
      <p:pic>
        <p:nvPicPr>
          <p:cNvPr id="14" name="Picture 3" descr="C:\Users\mskumaran\Desktop\wind_power_u_s__turb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767568"/>
            <a:ext cx="6629400" cy="509043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8600" y="1447800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National Wind Power Potential of India estimated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                                                                                    </a:t>
            </a:r>
            <a:r>
              <a:rPr lang="en-US" sz="2800" dirty="0" smtClean="0"/>
              <a:t>20,000MW</a:t>
            </a: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28600" y="3034605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Indian Wind </a:t>
            </a:r>
            <a:r>
              <a:rPr lang="en-US" sz="2800" dirty="0" smtClean="0"/>
              <a:t>Energy </a:t>
            </a:r>
            <a:r>
              <a:rPr lang="en-US" sz="2800" dirty="0" smtClean="0"/>
              <a:t>Association assessed the potential </a:t>
            </a:r>
          </a:p>
          <a:p>
            <a:pPr marL="514350" indent="-514350" algn="just"/>
            <a:r>
              <a:rPr lang="en-US" sz="2800" dirty="0" smtClean="0"/>
              <a:t>        Based on current MW sized wind turbine as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                                                                                   100,000MW</a:t>
            </a:r>
            <a:endParaRPr lang="en-US" sz="28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81000" y="48768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Which means </a:t>
            </a:r>
            <a:r>
              <a:rPr lang="en-US" sz="2800" b="1" dirty="0" smtClean="0">
                <a:solidFill>
                  <a:schemeClr val="bg1"/>
                </a:solidFill>
              </a:rPr>
              <a:t>there is still a large resource to be tapped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03" name="Picture 7" descr="D:\01_Zens_Phd_Work\01_ZenTills_Phd_Collection_2011_V1\100_Photo_Waveforms\Photos\Photo03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144000" cy="5638800"/>
          </a:xfrm>
          <a:prstGeom prst="rect">
            <a:avLst/>
          </a:prstGeom>
          <a:noFill/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1524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empus Sans ITC" pitchFamily="82" charset="0"/>
              </a:rPr>
              <a:t>C</a:t>
            </a:r>
            <a:r>
              <a:rPr lang="en-US" sz="2400" dirty="0" smtClean="0">
                <a:latin typeface="Tempus Sans ITC" pitchFamily="82" charset="0"/>
              </a:rPr>
              <a:t>onverter </a:t>
            </a:r>
            <a:r>
              <a:rPr lang="en-US" sz="2400" dirty="0" smtClean="0">
                <a:latin typeface="Tempus Sans ITC" pitchFamily="82" charset="0"/>
              </a:rPr>
              <a:t>setup</a:t>
            </a:r>
            <a:endParaRPr lang="en-US" sz="2400" dirty="0"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76200" y="228600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empus Sans ITC" pitchFamily="82" charset="0"/>
              </a:rPr>
              <a:t>Direct AC –AC Converter {Variable Frequency System } Output</a:t>
            </a:r>
            <a:endParaRPr lang="en-US" sz="2400" dirty="0">
              <a:latin typeface="Tempus Sans ITC" pitchFamily="82" charset="0"/>
            </a:endParaRPr>
          </a:p>
        </p:txBody>
      </p:sp>
      <p:pic>
        <p:nvPicPr>
          <p:cNvPr id="23555" name="Picture 2" descr="D:\From Zen\pHOTOS_1\scope_3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2971800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3" descr="D:\From Zen\pHOTOS_1\scope_3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143000"/>
            <a:ext cx="2971800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D:\From Zen\pHOTOS_1\scope_33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143000"/>
            <a:ext cx="2974975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D:\From Zen\pHOTOS_1\scope_28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810000"/>
            <a:ext cx="4075113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Box 8"/>
          <p:cNvSpPr txBox="1">
            <a:spLocks noChangeArrowheads="1"/>
          </p:cNvSpPr>
          <p:nvPr/>
        </p:nvSpPr>
        <p:spPr bwMode="auto">
          <a:xfrm>
            <a:off x="609600" y="838200"/>
            <a:ext cx="1600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A Phase Voltage</a:t>
            </a:r>
          </a:p>
        </p:txBody>
      </p:sp>
      <p:sp>
        <p:nvSpPr>
          <p:cNvPr id="23560" name="TextBox 9"/>
          <p:cNvSpPr txBox="1">
            <a:spLocks noChangeArrowheads="1"/>
          </p:cNvSpPr>
          <p:nvPr/>
        </p:nvSpPr>
        <p:spPr bwMode="auto">
          <a:xfrm>
            <a:off x="228600" y="3578225"/>
            <a:ext cx="3810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Three Phase Output Voltage Waveform</a:t>
            </a:r>
          </a:p>
        </p:txBody>
      </p:sp>
      <p:sp>
        <p:nvSpPr>
          <p:cNvPr id="23561" name="TextBox 10"/>
          <p:cNvSpPr txBox="1">
            <a:spLocks noChangeArrowheads="1"/>
          </p:cNvSpPr>
          <p:nvPr/>
        </p:nvSpPr>
        <p:spPr bwMode="auto">
          <a:xfrm>
            <a:off x="6553200" y="835025"/>
            <a:ext cx="1600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C Phase Voltage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953000" y="4114800"/>
          <a:ext cx="2667000" cy="12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7000"/>
              </a:tblGrid>
              <a:tr h="1295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Scope: Agilent Technologies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Load</a:t>
                      </a:r>
                      <a:r>
                        <a:rPr lang="en-US" sz="1400" baseline="0" dirty="0" smtClean="0"/>
                        <a:t>: 120W Lamp Load</a:t>
                      </a:r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Supply: 3 Ph 24V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568" name="TextBox 63"/>
          <p:cNvSpPr txBox="1">
            <a:spLocks noChangeArrowheads="1"/>
          </p:cNvSpPr>
          <p:nvPr/>
        </p:nvSpPr>
        <p:spPr bwMode="auto">
          <a:xfrm>
            <a:off x="3581400" y="838200"/>
            <a:ext cx="1600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B Phase Voltage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 descr="I:\From_Desktop_On_Instincts\D_Drive\05_Phd_Work_2011\08_MArch_2-3-2011\IRFP460\scope_26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399"/>
            <a:ext cx="2514600" cy="2142067"/>
          </a:xfrm>
          <a:prstGeom prst="rect">
            <a:avLst/>
          </a:prstGeom>
          <a:noFill/>
        </p:spPr>
      </p:pic>
      <p:pic>
        <p:nvPicPr>
          <p:cNvPr id="4099" name="Picture 3" descr="I:\From_Desktop_On_Instincts\D_Drive\05_Phd_Work_2011\08_MArch_2-3-2011\IRFP460\scope_27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219200"/>
            <a:ext cx="2514600" cy="2235201"/>
          </a:xfrm>
          <a:prstGeom prst="rect">
            <a:avLst/>
          </a:prstGeom>
          <a:noFill/>
        </p:spPr>
      </p:pic>
      <p:pic>
        <p:nvPicPr>
          <p:cNvPr id="4101" name="Picture 5" descr="I:\From_Desktop_On_Instincts\D_Drive\05_Phd_Work_2011\08_MArch_2-3-2011\SK60GM Wave\scope_7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733800"/>
            <a:ext cx="2489200" cy="2133600"/>
          </a:xfrm>
          <a:prstGeom prst="rect">
            <a:avLst/>
          </a:prstGeom>
          <a:noFill/>
        </p:spPr>
      </p:pic>
      <p:pic>
        <p:nvPicPr>
          <p:cNvPr id="4102" name="Picture 6" descr="I:\From_Desktop_On_Instincts\D_Drive\05_Phd_Work_2011\08_MArch_2-3-2011\SK60GM Wave\scope_2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733800"/>
            <a:ext cx="2590800" cy="2133600"/>
          </a:xfrm>
          <a:prstGeom prst="rect">
            <a:avLst/>
          </a:prstGeom>
          <a:noFill/>
        </p:spPr>
      </p:pic>
      <p:pic>
        <p:nvPicPr>
          <p:cNvPr id="4103" name="Picture 7" descr="I:\From_Desktop_On_Instincts\D_Drive\05_Phd_Work_2011\08_MArch_2-3-2011\SK60GM Wave\scope_31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1295401"/>
            <a:ext cx="2667000" cy="2057400"/>
          </a:xfrm>
          <a:prstGeom prst="rect">
            <a:avLst/>
          </a:prstGeom>
          <a:noFill/>
        </p:spPr>
      </p:pic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304800" y="990600"/>
            <a:ext cx="2209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A Phase </a:t>
            </a:r>
            <a:r>
              <a:rPr lang="en-US" sz="1400" dirty="0" smtClean="0">
                <a:latin typeface="Tempus Sans ITC" pitchFamily="82" charset="0"/>
              </a:rPr>
              <a:t>Voltage -25 Hz</a:t>
            </a:r>
            <a:endParaRPr lang="en-US" sz="1400" dirty="0">
              <a:latin typeface="Tempus Sans ITC" pitchFamily="82" charset="0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304800" y="3429000"/>
            <a:ext cx="2209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A Phase </a:t>
            </a:r>
            <a:r>
              <a:rPr lang="en-US" sz="1400" dirty="0" smtClean="0">
                <a:latin typeface="Tempus Sans ITC" pitchFamily="82" charset="0"/>
              </a:rPr>
              <a:t>Voltage – 50Hz</a:t>
            </a:r>
            <a:endParaRPr lang="en-US" sz="1400" dirty="0">
              <a:latin typeface="Tempus Sans ITC" pitchFamily="82" charset="0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3200400" y="3505200"/>
            <a:ext cx="2209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A </a:t>
            </a:r>
            <a:r>
              <a:rPr lang="en-US" sz="1400" dirty="0" smtClean="0">
                <a:latin typeface="Tempus Sans ITC" pitchFamily="82" charset="0"/>
              </a:rPr>
              <a:t>Line Voltage – 50Hz</a:t>
            </a:r>
            <a:endParaRPr lang="en-US" sz="1400" dirty="0">
              <a:latin typeface="Tempus Sans ITC" pitchFamily="82" charset="0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3200400" y="987623"/>
            <a:ext cx="2209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empus Sans ITC" pitchFamily="82" charset="0"/>
              </a:rPr>
              <a:t>A </a:t>
            </a:r>
            <a:r>
              <a:rPr lang="en-US" sz="1400" dirty="0" smtClean="0">
                <a:latin typeface="Tempus Sans ITC" pitchFamily="82" charset="0"/>
              </a:rPr>
              <a:t>Line Voltage -25 Hz</a:t>
            </a:r>
            <a:endParaRPr lang="en-US" sz="1400" dirty="0">
              <a:latin typeface="Tempus Sans ITC" pitchFamily="82" charset="0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6248400" y="1066800"/>
            <a:ext cx="2209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empus Sans ITC" pitchFamily="82" charset="0"/>
              </a:rPr>
              <a:t>Common Mode Voltage</a:t>
            </a:r>
            <a:endParaRPr lang="en-US" sz="1400" dirty="0">
              <a:latin typeface="Tempus Sans ITC" pitchFamily="82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096000" y="4114800"/>
          <a:ext cx="2667000" cy="12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7000"/>
              </a:tblGrid>
              <a:tr h="1295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Scope: Agilent Technologies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Load</a:t>
                      </a:r>
                      <a:r>
                        <a:rPr lang="en-US" sz="1400" baseline="0" dirty="0" smtClean="0"/>
                        <a:t>: 120W  </a:t>
                      </a:r>
                      <a:r>
                        <a:rPr lang="en-US" sz="1400" baseline="0" dirty="0" err="1" smtClean="0"/>
                        <a:t>ResistiveLoad</a:t>
                      </a:r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Supply: 3 Ph 24V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2600" y="4800600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first failure and the success story..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914400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In 1985 – </a:t>
            </a:r>
            <a:r>
              <a:rPr lang="en-US" sz="2800" b="1" dirty="0" smtClean="0"/>
              <a:t>V</a:t>
            </a:r>
            <a:r>
              <a:rPr lang="en-US" sz="2800" b="1" dirty="0" smtClean="0"/>
              <a:t>eraval in Gujarat</a:t>
            </a:r>
            <a:endParaRPr lang="en-US" sz="28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8600" y="153418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40K</a:t>
            </a:r>
            <a:r>
              <a:rPr lang="en-US" sz="2800" dirty="0" smtClean="0"/>
              <a:t>W – brand Polanko from Netherlands jointly with GEDA </a:t>
            </a:r>
            <a:endParaRPr lang="en-US" sz="28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81000" y="4114800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In 1987</a:t>
            </a:r>
            <a:r>
              <a:rPr lang="en-US" sz="2800" b="1" dirty="0" smtClean="0">
                <a:solidFill>
                  <a:schemeClr val="bg1"/>
                </a:solidFill>
              </a:rPr>
              <a:t>th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mskumaran\Desktop\turbine-ed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869" y="2514600"/>
            <a:ext cx="5562131" cy="379095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28600" y="206758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This first try was a failure because of technical problems</a:t>
            </a:r>
            <a:endParaRPr lang="en-US" sz="28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81000" y="282958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In 1986 – Okha in Gujarat ||Tuticorin in Tamilnadu </a:t>
            </a:r>
            <a:endParaRPr lang="en-US" sz="2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81000" y="3505200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10 No –  55KW – Vestas  || - 55KW - RRB  </a:t>
            </a:r>
            <a:endParaRPr lang="en-US" sz="28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81000" y="4724400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RRB and Vestas made a joint venture and formed</a:t>
            </a:r>
          </a:p>
          <a:p>
            <a:pPr marL="514350" indent="-514350" algn="just"/>
            <a:r>
              <a:rPr lang="en-US" sz="2800" dirty="0" smtClean="0"/>
              <a:t>V</a:t>
            </a:r>
            <a:r>
              <a:rPr lang="en-US" sz="2800" dirty="0" smtClean="0"/>
              <a:t>estsRRB(India) Ltd and setup a wind turbine factory in</a:t>
            </a:r>
          </a:p>
          <a:p>
            <a:pPr marL="514350" indent="-514350" algn="just"/>
            <a:r>
              <a:rPr lang="en-US" sz="2800" dirty="0" smtClean="0"/>
              <a:t>Chennai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Government hand and its Policies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914400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In 1990 – Policy to promote Wind power  </a:t>
            </a:r>
            <a:endParaRPr lang="en-US" sz="28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304800" y="14478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Package of incentives to create attractive  investment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climate for wind power</a:t>
            </a:r>
            <a:endParaRPr lang="en-US" sz="2800" dirty="0" smtClean="0"/>
          </a:p>
        </p:txBody>
      </p:sp>
      <p:pic>
        <p:nvPicPr>
          <p:cNvPr id="3074" name="Picture 2" descr="C:\Users\mskumaran\Desktop\turbine-ed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869" y="2514600"/>
            <a:ext cx="5562131" cy="379095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28600" y="2514600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*Accelerated depreciation of 100% in first year of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   investment  in wind power</a:t>
            </a:r>
            <a:endParaRPr lang="en-US" sz="28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57200" y="41910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Banking and wheeling of electricity for wind farm </a:t>
            </a:r>
            <a:endParaRPr lang="en-US" sz="28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04800" y="3581400"/>
            <a:ext cx="594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 </a:t>
            </a:r>
            <a:r>
              <a:rPr lang="en-US" sz="2800" b="1" dirty="0" smtClean="0"/>
              <a:t>Later Tamil Nadu Electricity Board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472440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 </a:t>
            </a:r>
            <a:r>
              <a:rPr lang="en-US" sz="2800" b="1" dirty="0" smtClean="0"/>
              <a:t>In 1998 – CWET ( Center for wind energy and technology ) 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534418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Under the control of MNRE in collaboration with </a:t>
            </a:r>
            <a:r>
              <a:rPr lang="en-US" sz="2800" dirty="0" err="1" smtClean="0"/>
              <a:t>Risoe</a:t>
            </a:r>
            <a:endParaRPr lang="en-US" sz="2800" dirty="0" smtClean="0"/>
          </a:p>
          <a:p>
            <a:pPr marL="514350" indent="-514350" algn="just"/>
            <a:r>
              <a:rPr lang="en-US" sz="2800" dirty="0" smtClean="0"/>
              <a:t>National Laboratory i</a:t>
            </a:r>
            <a:r>
              <a:rPr lang="en-US" sz="2800" dirty="0" smtClean="0">
                <a:solidFill>
                  <a:schemeClr val="bg1"/>
                </a:solidFill>
              </a:rPr>
              <a:t>n Denmark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CWET – Its Function in Wind Energy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9144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Technical Focal Point for Wind power development in 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 India</a:t>
            </a:r>
            <a:endParaRPr lang="en-US" sz="2800" dirty="0" smtClean="0"/>
          </a:p>
        </p:txBody>
      </p:sp>
      <p:pic>
        <p:nvPicPr>
          <p:cNvPr id="3074" name="Picture 2" descr="C:\Users\mskumaran\Desktop\turbine-ed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4790809"/>
            <a:ext cx="2362200" cy="1609991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457200" y="1905000"/>
            <a:ext cx="243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Departments</a:t>
            </a:r>
            <a:endParaRPr lang="en-US" sz="28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04800" y="243840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Research and Development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Wind resource assessment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Wind turbine testing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Standards and Certification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Information training and commercial services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52578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dirty="0" smtClean="0"/>
              <a:t>    Developing domestic wind turbine manufacturing</a:t>
            </a:r>
          </a:p>
          <a:p>
            <a:pPr marL="514350" indent="-514350" algn="just"/>
            <a:r>
              <a:rPr lang="en-US" sz="2800" dirty="0" smtClean="0"/>
              <a:t> </a:t>
            </a:r>
            <a:r>
              <a:rPr lang="en-US" sz="2800" dirty="0" smtClean="0"/>
              <a:t>   industries </a:t>
            </a:r>
            <a:endParaRPr lang="en-US" sz="28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533400" y="4724400"/>
            <a:ext cx="243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sz="2800" b="1" dirty="0" smtClean="0"/>
              <a:t>Crucial role </a:t>
            </a: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2843</TotalTime>
  <Words>1614</Words>
  <Application>Microsoft Office PowerPoint</Application>
  <PresentationFormat>On-screen Show (4:3)</PresentationFormat>
  <Paragraphs>264</Paragraphs>
  <Slides>63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ZenTill</dc:creator>
  <cp:lastModifiedBy>mskumaran</cp:lastModifiedBy>
  <cp:revision>388</cp:revision>
  <dcterms:created xsi:type="dcterms:W3CDTF">2010-09-14T16:14:11Z</dcterms:created>
  <dcterms:modified xsi:type="dcterms:W3CDTF">2012-03-22T19:37:03Z</dcterms:modified>
</cp:coreProperties>
</file>